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793" r:id="rId2"/>
    <p:sldId id="801" r:id="rId3"/>
    <p:sldId id="794" r:id="rId4"/>
    <p:sldId id="800" r:id="rId5"/>
    <p:sldId id="799" r:id="rId6"/>
    <p:sldId id="798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2381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48679" y="3265715"/>
            <a:ext cx="7109926" cy="406265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«Психолого-юридический аспект в прокурорской деятельности»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29293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правовой психологии, судебной экспертизы и педагогики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Цель освоения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формирование у студентов знаний об основных психологических феноменах и закономерностях профессиональной деятельности, а также овладение психологическими методами, приемами и средствами профессионального взаимодействия в процессе выполнения профессиональных задач.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682" y="4550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069512"/>
            <a:ext cx="7886700" cy="4351338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 формирование  знаний об основных психологических феноменах и закономерностях профессиональной деятельности;</a:t>
            </a:r>
          </a:p>
          <a:p>
            <a:pPr lvl="0"/>
            <a:r>
              <a:rPr lang="ru-RU" dirty="0"/>
              <a:t>овладение техниками и приемами эффективного </a:t>
            </a:r>
            <a:r>
              <a:rPr lang="ru-RU" dirty="0" err="1"/>
              <a:t>правоприменения</a:t>
            </a:r>
            <a:r>
              <a:rPr lang="ru-RU" dirty="0"/>
              <a:t> в профессиональной деятельности;</a:t>
            </a:r>
          </a:p>
          <a:p>
            <a:pPr lvl="0"/>
            <a:r>
              <a:rPr lang="ru-RU" dirty="0"/>
              <a:t>овладение психологическими методами, приемами и средствами профессионального взаимодействия в процессе выполнения профессиональных задач.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79" y="492669"/>
            <a:ext cx="1531921" cy="126523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226" y="159335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Для кого предназначена дисциплина?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algn="just">
              <a:buNone/>
            </a:pPr>
            <a:endParaRPr lang="ru-RU" dirty="0"/>
          </a:p>
          <a:p>
            <a:pPr algn="just"/>
            <a:r>
              <a:rPr lang="ru-RU" dirty="0"/>
              <a:t>обучающиеся специальности 40.05.04 Судебная и прокурорская деятельность, специализация «Прокурорская деятельность»</a:t>
            </a:r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88704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Что изучается в ходе освоения дисциплины?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  <a:p>
            <a:r>
              <a:rPr lang="ru-RU" dirty="0"/>
              <a:t>Формирование профессионального правосознания</a:t>
            </a:r>
          </a:p>
          <a:p>
            <a:r>
              <a:rPr lang="ru-RU" dirty="0"/>
              <a:t>Психологическая структура личности </a:t>
            </a:r>
            <a:r>
              <a:rPr lang="ru-RU" dirty="0" err="1"/>
              <a:t>правоприменителя</a:t>
            </a:r>
            <a:endParaRPr lang="ru-RU" dirty="0"/>
          </a:p>
          <a:p>
            <a:r>
              <a:rPr lang="ru-RU" dirty="0"/>
              <a:t>Профессиональная деформация и профессиональное выгорание юриста</a:t>
            </a:r>
          </a:p>
          <a:p>
            <a:r>
              <a:rPr lang="ru-RU" dirty="0"/>
              <a:t>Дефекты правовой социализации</a:t>
            </a:r>
          </a:p>
          <a:p>
            <a:r>
              <a:rPr lang="ru-RU" dirty="0"/>
              <a:t>Мотивация противоправной деятельности</a:t>
            </a:r>
          </a:p>
          <a:p>
            <a:r>
              <a:rPr lang="ru-RU" dirty="0"/>
              <a:t>Возможности использования специальных знаний в сфере судебной деятельности.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88704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r>
              <a:rPr lang="ru-RU" dirty="0"/>
              <a:t>Тематический план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fontAlgn="base"/>
            <a:r>
              <a:rPr lang="ru-RU" sz="2400" dirty="0"/>
              <a:t>Тема 1. Профессиональное правосознание.</a:t>
            </a:r>
          </a:p>
          <a:p>
            <a:pPr fontAlgn="base"/>
            <a:r>
              <a:rPr lang="ru-RU" sz="2400" dirty="0"/>
              <a:t>Тема 2. Психологические аспекты профессиональной деятельности</a:t>
            </a:r>
          </a:p>
          <a:p>
            <a:pPr fontAlgn="base"/>
            <a:r>
              <a:rPr lang="ru-RU" sz="2400" dirty="0"/>
              <a:t>Тема 3. Психология преступного поведения, преступления</a:t>
            </a:r>
          </a:p>
          <a:p>
            <a:pPr fontAlgn="base"/>
            <a:r>
              <a:rPr lang="ru-RU" sz="2400" dirty="0"/>
              <a:t>Тема 4. Психология субъекта преступления</a:t>
            </a:r>
          </a:p>
          <a:p>
            <a:pPr fontAlgn="base"/>
            <a:r>
              <a:rPr lang="ru-RU" sz="2400" dirty="0"/>
              <a:t>Тема 5. Психологические технологии и техники в профессиональной деятельности</a:t>
            </a:r>
          </a:p>
          <a:p>
            <a:r>
              <a:rPr lang="ru-RU" sz="2400" dirty="0"/>
              <a:t>Тема 6. Использование специальных знаний профессиональной деятельности</a:t>
            </a:r>
            <a:endParaRPr lang="ru-RU" sz="2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Как будут проходить занятия?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r>
              <a:rPr lang="ru-RU" dirty="0"/>
              <a:t>Теоретические опросы</a:t>
            </a:r>
          </a:p>
          <a:p>
            <a:r>
              <a:rPr lang="ru-RU" dirty="0"/>
              <a:t>Круглые столы</a:t>
            </a:r>
          </a:p>
          <a:p>
            <a:r>
              <a:rPr lang="ru-RU" dirty="0"/>
              <a:t>Обсуждение отдельных видов правоприменительной деятельности</a:t>
            </a:r>
          </a:p>
          <a:p>
            <a:r>
              <a:rPr lang="ru-RU" dirty="0"/>
              <a:t>Формирование навыков использования психологических знаний на практике</a:t>
            </a:r>
          </a:p>
          <a:p>
            <a:r>
              <a:rPr lang="ru-RU" dirty="0"/>
              <a:t>Просмотр видео материалов </a:t>
            </a:r>
          </a:p>
          <a:p>
            <a:r>
              <a:rPr lang="ru-RU" dirty="0"/>
              <a:t>Мастер класс «Установление психологического контакта»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502" y="2240231"/>
            <a:ext cx="1963393" cy="118410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162996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дальнейшего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Основные положения дисциплины могут быть использованы в дальнейшем при изучении следующих дисциплин:</a:t>
            </a:r>
          </a:p>
          <a:p>
            <a:pPr algn="just"/>
            <a:r>
              <a:rPr lang="ru-RU" dirty="0"/>
              <a:t>Уголовный процесс;</a:t>
            </a:r>
          </a:p>
          <a:p>
            <a:pPr algn="just"/>
            <a:r>
              <a:rPr lang="ru-RU" dirty="0"/>
              <a:t>Гражданский процесс;</a:t>
            </a:r>
          </a:p>
          <a:p>
            <a:pPr algn="just"/>
            <a:r>
              <a:rPr lang="ru-RU" dirty="0" err="1"/>
              <a:t>Конфликтология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Психотехники разоблачения лжи</a:t>
            </a:r>
          </a:p>
          <a:p>
            <a:pPr algn="just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143084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практической работы юриста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Возможность применять знания о психологических особенностях профессиональной деятельности; различные способы и методы психической регуляции в процессе в профессиональной деятельности, о сущности и содержании основных понятий, категорий, институтов, правовых статусов субъектов правоотношений в отдельных отраслях материального и процессуального права.</a:t>
            </a:r>
          </a:p>
          <a:p>
            <a:pPr algn="just"/>
            <a:r>
              <a:rPr lang="ru-RU" dirty="0"/>
              <a:t>Умение  применять психологические методы и средства в целях эффективного решения профессиональных задач, в том числе в сложных и экстремальных; </a:t>
            </a:r>
          </a:p>
          <a:p>
            <a:pPr algn="just"/>
            <a:r>
              <a:rPr lang="ru-RU" dirty="0"/>
              <a:t>Получение навыков правильной квалификации фактов, событий и обстоятельств, влияющих на результаты </a:t>
            </a:r>
            <a:r>
              <a:rPr lang="ru-RU" dirty="0" err="1"/>
              <a:t>правоприменения</a:t>
            </a:r>
            <a:r>
              <a:rPr lang="en-US" dirty="0"/>
              <a:t>;</a:t>
            </a:r>
            <a:endParaRPr lang="ru-RU" dirty="0"/>
          </a:p>
          <a:p>
            <a:pPr algn="just"/>
            <a:r>
              <a:rPr lang="ru-RU" dirty="0"/>
              <a:t>Умение применять нормы отдельных отраслей материального и процессуального права в конкретных практических ситуациях.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9592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1430</TotalTime>
  <Words>355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Roboto Medium</vt:lpstr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Masha</cp:lastModifiedBy>
  <cp:revision>138</cp:revision>
  <dcterms:created xsi:type="dcterms:W3CDTF">2020-12-02T14:35:45Z</dcterms:created>
  <dcterms:modified xsi:type="dcterms:W3CDTF">2022-01-31T14:11:47Z</dcterms:modified>
</cp:coreProperties>
</file>